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85" r:id="rId2"/>
    <p:sldId id="298" r:id="rId3"/>
    <p:sldId id="287" r:id="rId4"/>
    <p:sldId id="309" r:id="rId5"/>
    <p:sldId id="290" r:id="rId6"/>
    <p:sldId id="310" r:id="rId7"/>
    <p:sldId id="292" r:id="rId8"/>
    <p:sldId id="311" r:id="rId9"/>
    <p:sldId id="312" r:id="rId10"/>
    <p:sldId id="299" r:id="rId11"/>
    <p:sldId id="300" r:id="rId12"/>
    <p:sldId id="301" r:id="rId13"/>
    <p:sldId id="314" r:id="rId14"/>
    <p:sldId id="305" r:id="rId15"/>
  </p:sldIdLst>
  <p:sldSz cx="14630400" cy="8229600"/>
  <p:notesSz cx="6797675" cy="9926638"/>
  <p:embeddedFontLst>
    <p:embeddedFont>
      <p:font typeface="游ゴシック" panose="020B0400000000000000" pitchFamily="50" charset="-128"/>
      <p:regular r:id="rId17"/>
      <p:bold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Noto Sans JP" panose="020B0200000000000000" pitchFamily="50" charset="-128"/>
      <p:regular r:id="rId23"/>
      <p:bold r:id="rId24"/>
    </p:embeddedFont>
    <p:embeddedFont>
      <p:font typeface="Noto Sans JP Bold" panose="020B0200000000000000" pitchFamily="50" charset="-128"/>
      <p:bold r:id="rId25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6" d="100"/>
          <a:sy n="66" d="100"/>
        </p:scale>
        <p:origin x="14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3570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888" tIns="33444" rIns="66888" bIns="33444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888" tIns="33444" rIns="66888" bIns="33444"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888" tIns="33444" rIns="66888" bIns="33444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888" tIns="33444" rIns="66888" bIns="33444"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888" tIns="33444" rIns="66888" bIns="33444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888" tIns="33444" rIns="66888" bIns="33444"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888" tIns="33444" rIns="66888" bIns="33444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888" tIns="33444" rIns="66888" bIns="33444"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888" tIns="33444" rIns="66888" bIns="33444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888" tIns="33444" rIns="66888" bIns="33444"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888" tIns="33444" rIns="66888" bIns="33444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888" tIns="33444" rIns="66888" bIns="33444"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888" tIns="33444" rIns="66888" bIns="33444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888" tIns="33444" rIns="66888" bIns="33444"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888" tIns="33444" rIns="66888" bIns="33444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888" tIns="33444" rIns="66888" bIns="33444"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888" tIns="33444" rIns="66888" bIns="33444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888" tIns="33444" rIns="66888" bIns="33444"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78158" y="1712191"/>
            <a:ext cx="8756630" cy="2591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750"/>
              </a:lnSpc>
              <a:buNone/>
            </a:pPr>
            <a:r>
              <a:rPr lang="ja-JP" altLang="en-US" sz="6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④</a:t>
            </a:r>
            <a:r>
              <a:rPr lang="en-US" sz="6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AI</a:t>
            </a:r>
            <a:r>
              <a:rPr lang="ja-JP" altLang="en-US" sz="6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と</a:t>
            </a:r>
            <a:endParaRPr lang="en-US" altLang="ja-JP" sz="6000" b="1" dirty="0">
              <a:solidFill>
                <a:srgbClr val="FFFFFF"/>
              </a:solidFill>
              <a:latin typeface="Noto Sans JP Bold" pitchFamily="34" charset="0"/>
              <a:ea typeface="Noto Sans JP Bold" pitchFamily="34" charset="-122"/>
              <a:cs typeface="Noto Sans JP Bold" pitchFamily="34" charset="-120"/>
            </a:endParaRPr>
          </a:p>
          <a:p>
            <a:pPr marL="0" indent="0" algn="l">
              <a:lnSpc>
                <a:spcPts val="9750"/>
              </a:lnSpc>
              <a:buNone/>
            </a:pPr>
            <a:r>
              <a:rPr lang="en-US" sz="6000" b="1" dirty="0" err="1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サイバーセキュリティ</a:t>
            </a:r>
            <a:endParaRPr lang="en-US" sz="6000" dirty="0"/>
          </a:p>
        </p:txBody>
      </p:sp>
      <p:sp>
        <p:nvSpPr>
          <p:cNvPr id="3" name="Text 1"/>
          <p:cNvSpPr/>
          <p:nvPr/>
        </p:nvSpPr>
        <p:spPr>
          <a:xfrm>
            <a:off x="567368" y="5430024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AIが変える攻防の世界</a:t>
            </a:r>
            <a:endParaRPr lang="en-US" sz="31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34787" y="0"/>
            <a:ext cx="54864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311470" y="6411832"/>
            <a:ext cx="8199485" cy="885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500"/>
              </a:lnSpc>
            </a:pPr>
            <a:r>
              <a:rPr lang="en-US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AIはサイバーセキュリティの領域で、攻撃者と防御者の双方に革命をもたらしている</a:t>
            </a: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。</a:t>
            </a:r>
            <a:endParaRPr lang="en-US" sz="2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62920"/>
            <a:ext cx="541341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セキュリティ×AIの未来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790" y="4051459"/>
            <a:ext cx="4215289" cy="11430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92148" y="484512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現在：AI支援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992148" y="5274349"/>
            <a:ext cx="3818573" cy="7870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人間がAIの出力を確認し</a:t>
            </a: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、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最終判断を下す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7437" y="3753802"/>
            <a:ext cx="4215408" cy="11430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405795" y="454747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近未来：AI主導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5405795" y="4976692"/>
            <a:ext cx="3818692" cy="9527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AIが主導し</a:t>
            </a: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、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人間が例外的なケースを処理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21203" y="3456146"/>
            <a:ext cx="4215289" cy="114300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819561" y="424981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将来：自律防御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9819561" y="4679037"/>
            <a:ext cx="3818573" cy="9527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AIが自律的に防御し</a:t>
            </a: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、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人間は戦略立案に集中</a:t>
            </a:r>
            <a:endParaRPr lang="en-US" sz="20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97649"/>
            <a:ext cx="8276319" cy="1240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750"/>
              </a:lnSpc>
              <a:buNone/>
            </a:pPr>
            <a:r>
              <a:rPr lang="ja-JP" altLang="en-US" sz="78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⑤</a:t>
            </a:r>
            <a:r>
              <a:rPr lang="en-US" sz="7800" b="1" dirty="0" err="1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まとめ</a:t>
            </a:r>
            <a:endParaRPr lang="en-US" sz="7800" dirty="0"/>
          </a:p>
        </p:txBody>
      </p:sp>
      <p:sp>
        <p:nvSpPr>
          <p:cNvPr id="3" name="Text 1"/>
          <p:cNvSpPr/>
          <p:nvPr/>
        </p:nvSpPr>
        <p:spPr>
          <a:xfrm>
            <a:off x="793790" y="4635698"/>
            <a:ext cx="396942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今日の学びを振り返る</a:t>
            </a:r>
            <a:endParaRPr lang="en-US" sz="31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539641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今日の話の要点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339474" y="1958490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3F3F40"/>
          </a:solidFill>
          <a:ln w="7620">
            <a:solidFill>
              <a:srgbClr val="585859"/>
            </a:solidFill>
            <a:prstDash val="soli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4" name="Text 2"/>
          <p:cNvSpPr/>
          <p:nvPr/>
        </p:nvSpPr>
        <p:spPr>
          <a:xfrm>
            <a:off x="413888" y="1995697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1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1005434" y="2026713"/>
            <a:ext cx="6810042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AIは確率で文章を作る数学モデル</a:t>
            </a:r>
            <a:endParaRPr lang="en-US" sz="2000" dirty="0"/>
          </a:p>
        </p:txBody>
      </p:sp>
      <p:sp>
        <p:nvSpPr>
          <p:cNvPr id="7" name="Shape 5"/>
          <p:cNvSpPr/>
          <p:nvPr/>
        </p:nvSpPr>
        <p:spPr>
          <a:xfrm>
            <a:off x="310325" y="2875569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3F3F40"/>
          </a:solidFill>
          <a:ln w="7620">
            <a:solidFill>
              <a:srgbClr val="585859"/>
            </a:solidFill>
            <a:prstDash val="soli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8" name="Text 6"/>
          <p:cNvSpPr/>
          <p:nvPr/>
        </p:nvSpPr>
        <p:spPr>
          <a:xfrm>
            <a:off x="384739" y="2912776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2</a:t>
            </a:r>
            <a:endParaRPr lang="en-US" sz="2300" dirty="0"/>
          </a:p>
        </p:txBody>
      </p:sp>
      <p:sp>
        <p:nvSpPr>
          <p:cNvPr id="9" name="Text 7"/>
          <p:cNvSpPr/>
          <p:nvPr/>
        </p:nvSpPr>
        <p:spPr>
          <a:xfrm>
            <a:off x="976285" y="2943792"/>
            <a:ext cx="6810271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LLMは小説の「文体・構造・意味」を圧縮して学習</a:t>
            </a:r>
            <a:endParaRPr lang="en-US" sz="2000" dirty="0"/>
          </a:p>
        </p:txBody>
      </p:sp>
      <p:sp>
        <p:nvSpPr>
          <p:cNvPr id="11" name="Shape 9"/>
          <p:cNvSpPr/>
          <p:nvPr/>
        </p:nvSpPr>
        <p:spPr>
          <a:xfrm>
            <a:off x="289208" y="3976867"/>
            <a:ext cx="446484" cy="446484"/>
          </a:xfrm>
          <a:prstGeom prst="roundRect">
            <a:avLst>
              <a:gd name="adj" fmla="val 18670"/>
            </a:avLst>
          </a:prstGeom>
          <a:solidFill>
            <a:srgbClr val="3F3F40"/>
          </a:solidFill>
          <a:ln w="7620">
            <a:solidFill>
              <a:srgbClr val="585859"/>
            </a:solidFill>
            <a:prstDash val="soli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2" name="Text 10"/>
          <p:cNvSpPr/>
          <p:nvPr/>
        </p:nvSpPr>
        <p:spPr>
          <a:xfrm>
            <a:off x="363622" y="4014074"/>
            <a:ext cx="29765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3</a:t>
            </a:r>
            <a:endParaRPr lang="en-US" sz="2300" dirty="0"/>
          </a:p>
        </p:txBody>
      </p:sp>
      <p:sp>
        <p:nvSpPr>
          <p:cNvPr id="13" name="Text 11"/>
          <p:cNvSpPr/>
          <p:nvPr/>
        </p:nvSpPr>
        <p:spPr>
          <a:xfrm>
            <a:off x="955167" y="4045090"/>
            <a:ext cx="6810271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AIは攻撃／防御の両側で使われている</a:t>
            </a:r>
            <a:endParaRPr lang="en-US" sz="200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370361"/>
            <a:ext cx="990838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 err="1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来年</a:t>
            </a:r>
            <a:r>
              <a:rPr lang="ja-JP" altLang="en-US" sz="39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の目標</a:t>
            </a:r>
            <a:r>
              <a:rPr lang="en-US" sz="39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：</a:t>
            </a:r>
            <a:r>
              <a:rPr lang="ja-JP" altLang="en-US" sz="39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お父さんロボットの開発</a:t>
            </a:r>
            <a:endParaRPr lang="en-US" sz="39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97612"/>
            <a:ext cx="694598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ご清聴ありがとうございました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31212" y="3890835"/>
            <a:ext cx="7623333" cy="16219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本日の勉強会が、皆さんのAI理解の一助となれば</a:t>
            </a:r>
            <a:r>
              <a:rPr lang="ja-JP" alt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と思います。</a:t>
            </a:r>
            <a:endParaRPr lang="en-US" altLang="ja-JP" sz="2000" dirty="0">
              <a:solidFill>
                <a:srgbClr val="FFFFFF"/>
              </a:solidFill>
              <a:latin typeface="Noto Sans JP" pitchFamily="34" charset="0"/>
              <a:ea typeface="Noto Sans JP" pitchFamily="34" charset="-122"/>
              <a:cs typeface="Noto Sans JP" pitchFamily="34" charset="-120"/>
            </a:endParaRPr>
          </a:p>
          <a:p>
            <a:pPr>
              <a:lnSpc>
                <a:spcPts val="2500"/>
              </a:lnSpc>
            </a:pPr>
            <a:r>
              <a:rPr lang="en-US" altLang="ja-JP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来年、さらに進化した内容でお会いしよう</a:t>
            </a:r>
            <a:r>
              <a:rPr lang="en-US" altLang="ja-JP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。</a:t>
            </a:r>
            <a:endParaRPr lang="en-US" altLang="ja-JP" sz="2000" dirty="0"/>
          </a:p>
          <a:p>
            <a:pPr>
              <a:lnSpc>
                <a:spcPts val="2500"/>
              </a:lnSpc>
            </a:pPr>
            <a:endParaRPr lang="en-US" altLang="ja-JP" sz="2000" dirty="0"/>
          </a:p>
          <a:p>
            <a:pPr marL="0" indent="0" algn="l">
              <a:lnSpc>
                <a:spcPts val="2500"/>
              </a:lnSpc>
              <a:buNone/>
            </a:pPr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40598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攻撃AI vs 防御AI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492131" y="252975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攻撃側の優位性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492131" y="3038275"/>
            <a:ext cx="3740504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攻撃者は一つの成功で良いが、防御者は全てを防ぐ必要がある。攻撃側はAIで脆弱性を探し続け、最も弱い部分を突く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4821674" y="252975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防御側の対応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4821674" y="3038274"/>
            <a:ext cx="353615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防御側もAIで全体を監視し、異常を即座に検知する。人間のアナリストは、AIが重要と判断した脅威に集中して対応する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93790" y="6350536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AIの仕組みを理解すると、攻撃AI・防御AIの「手口」の裏側も理解できる。同じ技術が、使う側によって剣にも盾にもなる。</a:t>
            </a: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74155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攻撃者側のAI活用</a:t>
            </a:r>
            <a:endParaRPr lang="en-US" sz="3900" dirty="0"/>
          </a:p>
        </p:txBody>
      </p:sp>
      <p:sp>
        <p:nvSpPr>
          <p:cNvPr id="3" name="Shape 1"/>
          <p:cNvSpPr/>
          <p:nvPr/>
        </p:nvSpPr>
        <p:spPr>
          <a:xfrm>
            <a:off x="793790" y="4282656"/>
            <a:ext cx="4215289" cy="2092019"/>
          </a:xfrm>
          <a:prstGeom prst="roundRect">
            <a:avLst>
              <a:gd name="adj" fmla="val 6015"/>
            </a:avLst>
          </a:prstGeom>
          <a:solidFill>
            <a:srgbClr val="1A1A1A"/>
          </a:solidFill>
          <a:ln w="22860">
            <a:solidFill>
              <a:srgbClr val="585859"/>
            </a:solidFill>
            <a:prstDash val="solid"/>
          </a:ln>
        </p:spPr>
        <p:txBody>
          <a:bodyPr/>
          <a:lstStyle/>
          <a:p>
            <a:endParaRPr lang="ja-JP" altLang="en-US" sz="2000"/>
          </a:p>
        </p:txBody>
      </p:sp>
      <p:sp>
        <p:nvSpPr>
          <p:cNvPr id="4" name="Shape 2"/>
          <p:cNvSpPr/>
          <p:nvPr/>
        </p:nvSpPr>
        <p:spPr>
          <a:xfrm>
            <a:off x="770930" y="4282657"/>
            <a:ext cx="91440" cy="2092018"/>
          </a:xfrm>
          <a:prstGeom prst="roundRect">
            <a:avLst>
              <a:gd name="adj" fmla="val 91163"/>
            </a:avLst>
          </a:prstGeom>
          <a:solidFill>
            <a:srgbClr val="B7B7B8"/>
          </a:solidFill>
          <a:ln/>
        </p:spPr>
        <p:txBody>
          <a:bodyPr/>
          <a:lstStyle/>
          <a:p>
            <a:endParaRPr lang="ja-JP" altLang="en-US" sz="2000"/>
          </a:p>
        </p:txBody>
      </p:sp>
      <p:sp>
        <p:nvSpPr>
          <p:cNvPr id="5" name="Text 3"/>
          <p:cNvSpPr/>
          <p:nvPr/>
        </p:nvSpPr>
        <p:spPr>
          <a:xfrm>
            <a:off x="1083588" y="4503875"/>
            <a:ext cx="346721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フィッシングメールの自動生成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1083588" y="4933096"/>
            <a:ext cx="370427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LLMを使って、自然で説得力のあるフィッシングメールを大量に自動生成。言語の壁も越える。</a:t>
            </a:r>
            <a:endParaRPr lang="en-US" sz="2000" dirty="0"/>
          </a:p>
        </p:txBody>
      </p:sp>
      <p:sp>
        <p:nvSpPr>
          <p:cNvPr id="7" name="Shape 5"/>
          <p:cNvSpPr/>
          <p:nvPr/>
        </p:nvSpPr>
        <p:spPr>
          <a:xfrm>
            <a:off x="5207437" y="4282656"/>
            <a:ext cx="4215408" cy="2092019"/>
          </a:xfrm>
          <a:prstGeom prst="roundRect">
            <a:avLst>
              <a:gd name="adj" fmla="val 6015"/>
            </a:avLst>
          </a:prstGeom>
          <a:solidFill>
            <a:srgbClr val="1A1A1A"/>
          </a:solidFill>
          <a:ln w="22860">
            <a:solidFill>
              <a:srgbClr val="585859"/>
            </a:solidFill>
            <a:prstDash val="solid"/>
          </a:ln>
        </p:spPr>
        <p:txBody>
          <a:bodyPr/>
          <a:lstStyle/>
          <a:p>
            <a:endParaRPr lang="ja-JP" altLang="en-US" sz="2000"/>
          </a:p>
        </p:txBody>
      </p:sp>
      <p:sp>
        <p:nvSpPr>
          <p:cNvPr id="8" name="Shape 6"/>
          <p:cNvSpPr/>
          <p:nvPr/>
        </p:nvSpPr>
        <p:spPr>
          <a:xfrm>
            <a:off x="5184577" y="4282657"/>
            <a:ext cx="91440" cy="2092018"/>
          </a:xfrm>
          <a:prstGeom prst="roundRect">
            <a:avLst>
              <a:gd name="adj" fmla="val 91163"/>
            </a:avLst>
          </a:prstGeom>
          <a:solidFill>
            <a:srgbClr val="B7B7B8"/>
          </a:solidFill>
          <a:ln/>
        </p:spPr>
        <p:txBody>
          <a:bodyPr/>
          <a:lstStyle/>
          <a:p>
            <a:endParaRPr lang="ja-JP" altLang="en-US" sz="2000"/>
          </a:p>
        </p:txBody>
      </p:sp>
      <p:sp>
        <p:nvSpPr>
          <p:cNvPr id="9" name="Text 7"/>
          <p:cNvSpPr/>
          <p:nvPr/>
        </p:nvSpPr>
        <p:spPr>
          <a:xfrm>
            <a:off x="5497235" y="4503875"/>
            <a:ext cx="322409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マルウェアコードの自動作成</a:t>
            </a:r>
            <a:endParaRPr lang="en-US" sz="2000" dirty="0"/>
          </a:p>
        </p:txBody>
      </p:sp>
      <p:sp>
        <p:nvSpPr>
          <p:cNvPr id="10" name="Text 8"/>
          <p:cNvSpPr/>
          <p:nvPr/>
        </p:nvSpPr>
        <p:spPr>
          <a:xfrm>
            <a:off x="5497235" y="4933096"/>
            <a:ext cx="3902750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AIがセキュリティホールを見つけ、それを突くマルウェアを自動生成。専門知識がなくても攻撃可能に。</a:t>
            </a:r>
            <a:endParaRPr lang="en-US" sz="2000" dirty="0"/>
          </a:p>
        </p:txBody>
      </p:sp>
      <p:sp>
        <p:nvSpPr>
          <p:cNvPr id="11" name="Shape 9"/>
          <p:cNvSpPr/>
          <p:nvPr/>
        </p:nvSpPr>
        <p:spPr>
          <a:xfrm>
            <a:off x="9621203" y="4282656"/>
            <a:ext cx="4215289" cy="2092019"/>
          </a:xfrm>
          <a:prstGeom prst="roundRect">
            <a:avLst>
              <a:gd name="adj" fmla="val 6015"/>
            </a:avLst>
          </a:prstGeom>
          <a:solidFill>
            <a:srgbClr val="1A1A1A"/>
          </a:solidFill>
          <a:ln w="22860">
            <a:solidFill>
              <a:srgbClr val="585859"/>
            </a:solidFill>
            <a:prstDash val="solid"/>
          </a:ln>
        </p:spPr>
        <p:txBody>
          <a:bodyPr/>
          <a:lstStyle/>
          <a:p>
            <a:endParaRPr lang="ja-JP" altLang="en-US" sz="2000"/>
          </a:p>
        </p:txBody>
      </p:sp>
      <p:sp>
        <p:nvSpPr>
          <p:cNvPr id="12" name="Shape 10"/>
          <p:cNvSpPr/>
          <p:nvPr/>
        </p:nvSpPr>
        <p:spPr>
          <a:xfrm>
            <a:off x="9598343" y="4282657"/>
            <a:ext cx="91440" cy="2092018"/>
          </a:xfrm>
          <a:prstGeom prst="roundRect">
            <a:avLst>
              <a:gd name="adj" fmla="val 91163"/>
            </a:avLst>
          </a:prstGeom>
          <a:solidFill>
            <a:srgbClr val="B7B7B8"/>
          </a:solidFill>
          <a:ln/>
        </p:spPr>
        <p:txBody>
          <a:bodyPr/>
          <a:lstStyle/>
          <a:p>
            <a:endParaRPr lang="ja-JP" altLang="en-US" sz="2000"/>
          </a:p>
        </p:txBody>
      </p:sp>
      <p:sp>
        <p:nvSpPr>
          <p:cNvPr id="13" name="Text 11"/>
          <p:cNvSpPr/>
          <p:nvPr/>
        </p:nvSpPr>
        <p:spPr>
          <a:xfrm>
            <a:off x="9911001" y="450387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企業情報の自動収集</a:t>
            </a:r>
            <a:endParaRPr lang="en-US" sz="2000" dirty="0"/>
          </a:p>
        </p:txBody>
      </p:sp>
      <p:sp>
        <p:nvSpPr>
          <p:cNvPr id="14" name="Text 12"/>
          <p:cNvSpPr/>
          <p:nvPr/>
        </p:nvSpPr>
        <p:spPr>
          <a:xfrm>
            <a:off x="9911001" y="4933096"/>
            <a:ext cx="3704273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Reconnaissance（偵察）フェーズで、AIが公開情報から標的の詳細プロファイルを自動構築。</a:t>
            </a:r>
            <a:endParaRPr lang="en-US" sz="2000" dirty="0"/>
          </a:p>
        </p:txBody>
      </p:sp>
      <p:pic>
        <p:nvPicPr>
          <p:cNvPr id="15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2117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APT攻撃の高度化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280189" y="954794"/>
            <a:ext cx="8262293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APT（Advanced Persistent Threat）とは</a:t>
            </a:r>
          </a:p>
          <a:p>
            <a:pPr>
              <a:lnSpc>
                <a:spcPts val="2400"/>
              </a:lnSpc>
            </a:pPr>
            <a:r>
              <a:rPr lang="en-US" altLang="ja-JP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特定の組織を狙った長期的・継続的な攻撃。機密情報の窃取など</a:t>
            </a:r>
            <a:r>
              <a:rPr lang="ja-JP" altLang="en-US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が</a:t>
            </a:r>
            <a:r>
              <a:rPr lang="en-US" altLang="ja-JP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目的</a:t>
            </a:r>
            <a:endParaRPr lang="en-US" altLang="ja-JP" dirty="0"/>
          </a:p>
          <a:p>
            <a:pPr marL="0" indent="0" algn="l">
              <a:lnSpc>
                <a:spcPts val="2400"/>
              </a:lnSpc>
              <a:buNone/>
            </a:pPr>
            <a:endParaRPr lang="en-US" sz="1950" dirty="0"/>
          </a:p>
        </p:txBody>
      </p:sp>
      <p:sp>
        <p:nvSpPr>
          <p:cNvPr id="8" name="Shape 1"/>
          <p:cNvSpPr/>
          <p:nvPr/>
        </p:nvSpPr>
        <p:spPr>
          <a:xfrm>
            <a:off x="9474214" y="2707284"/>
            <a:ext cx="45719" cy="4970831"/>
          </a:xfrm>
          <a:prstGeom prst="roundRect">
            <a:avLst>
              <a:gd name="adj" fmla="val 350065"/>
            </a:avLst>
          </a:prstGeom>
          <a:solidFill>
            <a:srgbClr val="585859"/>
          </a:solidFill>
          <a:ln/>
        </p:spPr>
        <p:txBody>
          <a:bodyPr/>
          <a:lstStyle/>
          <a:p>
            <a:endParaRPr lang="ja-JP" altLang="en-US" sz="2000"/>
          </a:p>
        </p:txBody>
      </p:sp>
      <p:sp>
        <p:nvSpPr>
          <p:cNvPr id="9" name="Shape 2"/>
          <p:cNvSpPr/>
          <p:nvPr/>
        </p:nvSpPr>
        <p:spPr>
          <a:xfrm>
            <a:off x="8722693" y="2910166"/>
            <a:ext cx="571500" cy="22860"/>
          </a:xfrm>
          <a:prstGeom prst="roundRect">
            <a:avLst>
              <a:gd name="adj" fmla="val 350065"/>
            </a:avLst>
          </a:prstGeom>
          <a:solidFill>
            <a:srgbClr val="585859"/>
          </a:solidFill>
          <a:ln/>
        </p:spPr>
        <p:txBody>
          <a:bodyPr/>
          <a:lstStyle/>
          <a:p>
            <a:endParaRPr lang="ja-JP" altLang="en-US" sz="2000"/>
          </a:p>
        </p:txBody>
      </p:sp>
      <p:sp>
        <p:nvSpPr>
          <p:cNvPr id="10" name="Shape 3"/>
          <p:cNvSpPr/>
          <p:nvPr/>
        </p:nvSpPr>
        <p:spPr>
          <a:xfrm>
            <a:off x="9271333" y="2707284"/>
            <a:ext cx="428625" cy="428625"/>
          </a:xfrm>
          <a:prstGeom prst="roundRect">
            <a:avLst>
              <a:gd name="adj" fmla="val 18670"/>
            </a:avLst>
          </a:prstGeom>
          <a:solidFill>
            <a:srgbClr val="3F3F40"/>
          </a:solidFill>
          <a:ln w="7620">
            <a:solidFill>
              <a:srgbClr val="585859"/>
            </a:solidFill>
            <a:prstDash val="solid"/>
          </a:ln>
        </p:spPr>
        <p:txBody>
          <a:bodyPr/>
          <a:lstStyle/>
          <a:p>
            <a:endParaRPr lang="ja-JP" altLang="en-US" sz="2000"/>
          </a:p>
        </p:txBody>
      </p:sp>
      <p:sp>
        <p:nvSpPr>
          <p:cNvPr id="11" name="Text 4"/>
          <p:cNvSpPr/>
          <p:nvPr/>
        </p:nvSpPr>
        <p:spPr>
          <a:xfrm>
            <a:off x="9342770" y="2743002"/>
            <a:ext cx="285750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1</a:t>
            </a:r>
            <a:endParaRPr lang="en-US" sz="2000" dirty="0"/>
          </a:p>
        </p:txBody>
      </p:sp>
      <p:sp>
        <p:nvSpPr>
          <p:cNvPr id="12" name="Text 5"/>
          <p:cNvSpPr/>
          <p:nvPr/>
        </p:nvSpPr>
        <p:spPr>
          <a:xfrm>
            <a:off x="6151419" y="2772768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偵察</a:t>
            </a:r>
            <a:endParaRPr lang="en-US" sz="2000" dirty="0"/>
          </a:p>
        </p:txBody>
      </p:sp>
      <p:sp>
        <p:nvSpPr>
          <p:cNvPr id="13" name="Text 6"/>
          <p:cNvSpPr/>
          <p:nvPr/>
        </p:nvSpPr>
        <p:spPr>
          <a:xfrm>
            <a:off x="5817996" y="3184723"/>
            <a:ext cx="2715029" cy="423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AIが標的情報を自動収集</a:t>
            </a:r>
            <a:endParaRPr lang="en-US" sz="2000" dirty="0"/>
          </a:p>
        </p:txBody>
      </p:sp>
      <p:sp>
        <p:nvSpPr>
          <p:cNvPr id="14" name="Shape 7"/>
          <p:cNvSpPr/>
          <p:nvPr/>
        </p:nvSpPr>
        <p:spPr>
          <a:xfrm>
            <a:off x="9677098" y="4053285"/>
            <a:ext cx="571500" cy="22860"/>
          </a:xfrm>
          <a:prstGeom prst="roundRect">
            <a:avLst>
              <a:gd name="adj" fmla="val 350065"/>
            </a:avLst>
          </a:prstGeom>
          <a:solidFill>
            <a:srgbClr val="585859"/>
          </a:solidFill>
          <a:ln/>
        </p:spPr>
        <p:txBody>
          <a:bodyPr/>
          <a:lstStyle/>
          <a:p>
            <a:endParaRPr lang="ja-JP" altLang="en-US" sz="2000"/>
          </a:p>
        </p:txBody>
      </p:sp>
      <p:sp>
        <p:nvSpPr>
          <p:cNvPr id="15" name="Shape 8"/>
          <p:cNvSpPr/>
          <p:nvPr/>
        </p:nvSpPr>
        <p:spPr>
          <a:xfrm>
            <a:off x="9271333" y="3850403"/>
            <a:ext cx="428625" cy="428625"/>
          </a:xfrm>
          <a:prstGeom prst="roundRect">
            <a:avLst>
              <a:gd name="adj" fmla="val 18670"/>
            </a:avLst>
          </a:prstGeom>
          <a:solidFill>
            <a:srgbClr val="3F3F40"/>
          </a:solidFill>
          <a:ln w="7620">
            <a:solidFill>
              <a:srgbClr val="585859"/>
            </a:solidFill>
            <a:prstDash val="solid"/>
          </a:ln>
        </p:spPr>
        <p:txBody>
          <a:bodyPr/>
          <a:lstStyle/>
          <a:p>
            <a:endParaRPr lang="ja-JP" altLang="en-US" sz="2000"/>
          </a:p>
        </p:txBody>
      </p:sp>
      <p:sp>
        <p:nvSpPr>
          <p:cNvPr id="16" name="Text 9"/>
          <p:cNvSpPr/>
          <p:nvPr/>
        </p:nvSpPr>
        <p:spPr>
          <a:xfrm>
            <a:off x="9342770" y="3886121"/>
            <a:ext cx="285750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2</a:t>
            </a:r>
            <a:endParaRPr lang="en-US" sz="2000" dirty="0"/>
          </a:p>
        </p:txBody>
      </p:sp>
      <p:sp>
        <p:nvSpPr>
          <p:cNvPr id="17" name="Text 10"/>
          <p:cNvSpPr/>
          <p:nvPr/>
        </p:nvSpPr>
        <p:spPr>
          <a:xfrm>
            <a:off x="10438264" y="3915887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侵入</a:t>
            </a:r>
            <a:endParaRPr lang="en-US" sz="2000" dirty="0"/>
          </a:p>
        </p:txBody>
      </p:sp>
      <p:sp>
        <p:nvSpPr>
          <p:cNvPr id="18" name="Text 11"/>
          <p:cNvSpPr/>
          <p:nvPr/>
        </p:nvSpPr>
        <p:spPr>
          <a:xfrm>
            <a:off x="10438264" y="4327843"/>
            <a:ext cx="4104219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脆弱性を自動発見し攻撃</a:t>
            </a:r>
            <a:endParaRPr lang="en-US" sz="2000" dirty="0"/>
          </a:p>
        </p:txBody>
      </p:sp>
      <p:sp>
        <p:nvSpPr>
          <p:cNvPr id="19" name="Shape 12"/>
          <p:cNvSpPr/>
          <p:nvPr/>
        </p:nvSpPr>
        <p:spPr>
          <a:xfrm>
            <a:off x="8722693" y="5038646"/>
            <a:ext cx="571500" cy="22860"/>
          </a:xfrm>
          <a:prstGeom prst="roundRect">
            <a:avLst>
              <a:gd name="adj" fmla="val 350065"/>
            </a:avLst>
          </a:prstGeom>
          <a:solidFill>
            <a:srgbClr val="585859"/>
          </a:solidFill>
          <a:ln/>
        </p:spPr>
        <p:txBody>
          <a:bodyPr/>
          <a:lstStyle/>
          <a:p>
            <a:endParaRPr lang="ja-JP" altLang="en-US" sz="2000"/>
          </a:p>
        </p:txBody>
      </p:sp>
      <p:sp>
        <p:nvSpPr>
          <p:cNvPr id="20" name="Shape 13"/>
          <p:cNvSpPr/>
          <p:nvPr/>
        </p:nvSpPr>
        <p:spPr>
          <a:xfrm>
            <a:off x="9271333" y="4835764"/>
            <a:ext cx="428625" cy="428625"/>
          </a:xfrm>
          <a:prstGeom prst="roundRect">
            <a:avLst>
              <a:gd name="adj" fmla="val 18670"/>
            </a:avLst>
          </a:prstGeom>
          <a:solidFill>
            <a:srgbClr val="3F3F40"/>
          </a:solidFill>
          <a:ln w="7620">
            <a:solidFill>
              <a:srgbClr val="585859"/>
            </a:solidFill>
            <a:prstDash val="solid"/>
          </a:ln>
        </p:spPr>
        <p:txBody>
          <a:bodyPr/>
          <a:lstStyle/>
          <a:p>
            <a:endParaRPr lang="ja-JP" altLang="en-US" sz="2000"/>
          </a:p>
        </p:txBody>
      </p:sp>
      <p:sp>
        <p:nvSpPr>
          <p:cNvPr id="21" name="Text 14"/>
          <p:cNvSpPr/>
          <p:nvPr/>
        </p:nvSpPr>
        <p:spPr>
          <a:xfrm>
            <a:off x="9342770" y="4871483"/>
            <a:ext cx="285750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3</a:t>
            </a:r>
            <a:endParaRPr lang="en-US" sz="2000" dirty="0"/>
          </a:p>
        </p:txBody>
      </p:sp>
      <p:sp>
        <p:nvSpPr>
          <p:cNvPr id="22" name="Text 15"/>
          <p:cNvSpPr/>
          <p:nvPr/>
        </p:nvSpPr>
        <p:spPr>
          <a:xfrm>
            <a:off x="6151419" y="4901248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潜伏</a:t>
            </a:r>
            <a:endParaRPr lang="en-US" sz="2000" dirty="0"/>
          </a:p>
        </p:txBody>
      </p:sp>
      <p:sp>
        <p:nvSpPr>
          <p:cNvPr id="23" name="Text 16"/>
          <p:cNvSpPr/>
          <p:nvPr/>
        </p:nvSpPr>
        <p:spPr>
          <a:xfrm>
            <a:off x="5817996" y="5313204"/>
            <a:ext cx="2715029" cy="423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検知を回避しながら活動</a:t>
            </a:r>
            <a:endParaRPr lang="en-US" sz="2000" dirty="0"/>
          </a:p>
        </p:txBody>
      </p:sp>
      <p:sp>
        <p:nvSpPr>
          <p:cNvPr id="24" name="Shape 17"/>
          <p:cNvSpPr/>
          <p:nvPr/>
        </p:nvSpPr>
        <p:spPr>
          <a:xfrm>
            <a:off x="9677098" y="6024008"/>
            <a:ext cx="571500" cy="22860"/>
          </a:xfrm>
          <a:prstGeom prst="roundRect">
            <a:avLst>
              <a:gd name="adj" fmla="val 350065"/>
            </a:avLst>
          </a:prstGeom>
          <a:solidFill>
            <a:srgbClr val="585859"/>
          </a:solidFill>
          <a:ln/>
        </p:spPr>
        <p:txBody>
          <a:bodyPr/>
          <a:lstStyle/>
          <a:p>
            <a:endParaRPr lang="ja-JP" altLang="en-US" sz="2000"/>
          </a:p>
        </p:txBody>
      </p:sp>
      <p:sp>
        <p:nvSpPr>
          <p:cNvPr id="25" name="Shape 18"/>
          <p:cNvSpPr/>
          <p:nvPr/>
        </p:nvSpPr>
        <p:spPr>
          <a:xfrm>
            <a:off x="9271333" y="5821125"/>
            <a:ext cx="428625" cy="428625"/>
          </a:xfrm>
          <a:prstGeom prst="roundRect">
            <a:avLst>
              <a:gd name="adj" fmla="val 18670"/>
            </a:avLst>
          </a:prstGeom>
          <a:solidFill>
            <a:srgbClr val="3F3F40"/>
          </a:solidFill>
          <a:ln w="7620">
            <a:solidFill>
              <a:srgbClr val="585859"/>
            </a:solidFill>
            <a:prstDash val="solid"/>
          </a:ln>
        </p:spPr>
        <p:txBody>
          <a:bodyPr/>
          <a:lstStyle/>
          <a:p>
            <a:endParaRPr lang="ja-JP" altLang="en-US" sz="2000"/>
          </a:p>
        </p:txBody>
      </p:sp>
      <p:sp>
        <p:nvSpPr>
          <p:cNvPr id="26" name="Text 19"/>
          <p:cNvSpPr/>
          <p:nvPr/>
        </p:nvSpPr>
        <p:spPr>
          <a:xfrm>
            <a:off x="9342770" y="5856844"/>
            <a:ext cx="285750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4</a:t>
            </a:r>
            <a:endParaRPr lang="en-US" sz="2000" dirty="0"/>
          </a:p>
        </p:txBody>
      </p:sp>
      <p:sp>
        <p:nvSpPr>
          <p:cNvPr id="27" name="Text 20"/>
          <p:cNvSpPr/>
          <p:nvPr/>
        </p:nvSpPr>
        <p:spPr>
          <a:xfrm>
            <a:off x="10438264" y="5886610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拡散</a:t>
            </a:r>
            <a:endParaRPr lang="en-US" sz="2000" dirty="0"/>
          </a:p>
        </p:txBody>
      </p:sp>
      <p:sp>
        <p:nvSpPr>
          <p:cNvPr id="28" name="Text 21"/>
          <p:cNvSpPr/>
          <p:nvPr/>
        </p:nvSpPr>
        <p:spPr>
          <a:xfrm>
            <a:off x="10438264" y="6298566"/>
            <a:ext cx="4104219" cy="304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ネットワーク内を自律的に移動</a:t>
            </a:r>
            <a:endParaRPr lang="en-US" sz="2000" dirty="0"/>
          </a:p>
        </p:txBody>
      </p:sp>
      <p:sp>
        <p:nvSpPr>
          <p:cNvPr id="30" name="Shape 22"/>
          <p:cNvSpPr/>
          <p:nvPr/>
        </p:nvSpPr>
        <p:spPr>
          <a:xfrm>
            <a:off x="8722693" y="7009369"/>
            <a:ext cx="571500" cy="22860"/>
          </a:xfrm>
          <a:prstGeom prst="roundRect">
            <a:avLst>
              <a:gd name="adj" fmla="val 350065"/>
            </a:avLst>
          </a:prstGeom>
          <a:solidFill>
            <a:srgbClr val="585859"/>
          </a:solidFill>
          <a:ln/>
        </p:spPr>
        <p:txBody>
          <a:bodyPr/>
          <a:lstStyle/>
          <a:p>
            <a:endParaRPr lang="ja-JP" altLang="en-US" sz="2000"/>
          </a:p>
        </p:txBody>
      </p:sp>
      <p:sp>
        <p:nvSpPr>
          <p:cNvPr id="31" name="Shape 23"/>
          <p:cNvSpPr/>
          <p:nvPr/>
        </p:nvSpPr>
        <p:spPr>
          <a:xfrm>
            <a:off x="9271333" y="6806486"/>
            <a:ext cx="428625" cy="428625"/>
          </a:xfrm>
          <a:prstGeom prst="roundRect">
            <a:avLst>
              <a:gd name="adj" fmla="val 18670"/>
            </a:avLst>
          </a:prstGeom>
          <a:solidFill>
            <a:srgbClr val="3F3F40"/>
          </a:solidFill>
          <a:ln w="7620">
            <a:solidFill>
              <a:srgbClr val="585859"/>
            </a:solidFill>
            <a:prstDash val="solid"/>
          </a:ln>
        </p:spPr>
        <p:txBody>
          <a:bodyPr/>
          <a:lstStyle/>
          <a:p>
            <a:endParaRPr lang="ja-JP" altLang="en-US" sz="2000"/>
          </a:p>
        </p:txBody>
      </p:sp>
      <p:sp>
        <p:nvSpPr>
          <p:cNvPr id="32" name="Text 24"/>
          <p:cNvSpPr/>
          <p:nvPr/>
        </p:nvSpPr>
        <p:spPr>
          <a:xfrm>
            <a:off x="9342770" y="6842205"/>
            <a:ext cx="285750" cy="3571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5</a:t>
            </a:r>
            <a:endParaRPr lang="en-US" sz="2000" dirty="0"/>
          </a:p>
        </p:txBody>
      </p:sp>
      <p:sp>
        <p:nvSpPr>
          <p:cNvPr id="33" name="Text 25"/>
          <p:cNvSpPr/>
          <p:nvPr/>
        </p:nvSpPr>
        <p:spPr>
          <a:xfrm>
            <a:off x="6151419" y="6871971"/>
            <a:ext cx="2381607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3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目的達成</a:t>
            </a:r>
            <a:endParaRPr lang="en-US" sz="2000" dirty="0"/>
          </a:p>
        </p:txBody>
      </p:sp>
      <p:sp>
        <p:nvSpPr>
          <p:cNvPr id="34" name="Text 26"/>
          <p:cNvSpPr/>
          <p:nvPr/>
        </p:nvSpPr>
        <p:spPr>
          <a:xfrm>
            <a:off x="5817996" y="7283926"/>
            <a:ext cx="2715029" cy="4238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4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データ窃取や破壊活動</a:t>
            </a:r>
            <a:endParaRPr 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557192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防御側のAI活用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243840" y="1474927"/>
            <a:ext cx="8636000" cy="932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攻撃側のAI活用に対抗するため、防御側もAIを積極的に導入している</a:t>
            </a: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。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人間の分析能力を超えた速度と精度で、脅威を検知し対応する時代が到来</a:t>
            </a: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。</a:t>
            </a:r>
            <a:endParaRPr lang="en-US" sz="20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6" name="Shape 1"/>
          <p:cNvSpPr/>
          <p:nvPr/>
        </p:nvSpPr>
        <p:spPr>
          <a:xfrm>
            <a:off x="365525" y="2613595"/>
            <a:ext cx="45719" cy="5222438"/>
          </a:xfrm>
          <a:prstGeom prst="roundRect">
            <a:avLst>
              <a:gd name="adj" fmla="val 364651"/>
            </a:avLst>
          </a:prstGeom>
          <a:solidFill>
            <a:srgbClr val="585859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7" name="Shape 2"/>
          <p:cNvSpPr/>
          <p:nvPr/>
        </p:nvSpPr>
        <p:spPr>
          <a:xfrm>
            <a:off x="388386" y="2613595"/>
            <a:ext cx="8491454" cy="1476256"/>
          </a:xfrm>
          <a:prstGeom prst="rect">
            <a:avLst/>
          </a:prstGeom>
          <a:solidFill>
            <a:srgbClr val="3F3F40"/>
          </a:solidFill>
          <a:ln w="7620">
            <a:solidFill>
              <a:srgbClr val="585859"/>
            </a:solidFill>
            <a:prstDash val="soli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8" name="Text 3"/>
          <p:cNvSpPr/>
          <p:nvPr/>
        </p:nvSpPr>
        <p:spPr>
          <a:xfrm>
            <a:off x="586744" y="2819573"/>
            <a:ext cx="278789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攻撃者の速度と自動化</a:t>
            </a:r>
            <a:endParaRPr lang="en-US" sz="1950" dirty="0"/>
          </a:p>
        </p:txBody>
      </p:sp>
      <p:sp>
        <p:nvSpPr>
          <p:cNvPr id="9" name="Text 4"/>
          <p:cNvSpPr/>
          <p:nvPr/>
        </p:nvSpPr>
        <p:spPr>
          <a:xfrm>
            <a:off x="586744" y="3248793"/>
            <a:ext cx="803708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攻撃者の「速度と自動化」が上がっている。AIを使った攻撃は、人間の数百倍の速度で実行される</a:t>
            </a:r>
            <a:endParaRPr lang="en-US" sz="2000" dirty="0"/>
          </a:p>
        </p:txBody>
      </p:sp>
      <p:sp>
        <p:nvSpPr>
          <p:cNvPr id="10" name="Shape 5"/>
          <p:cNvSpPr/>
          <p:nvPr/>
        </p:nvSpPr>
        <p:spPr>
          <a:xfrm>
            <a:off x="388386" y="4486686"/>
            <a:ext cx="8491454" cy="1476256"/>
          </a:xfrm>
          <a:prstGeom prst="rect">
            <a:avLst/>
          </a:prstGeom>
          <a:solidFill>
            <a:srgbClr val="3F3F40"/>
          </a:solidFill>
          <a:ln w="7620">
            <a:solidFill>
              <a:srgbClr val="585859"/>
            </a:solidFill>
            <a:prstDash val="soli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1" name="Text 6"/>
          <p:cNvSpPr/>
          <p:nvPr/>
        </p:nvSpPr>
        <p:spPr>
          <a:xfrm>
            <a:off x="586744" y="4692664"/>
            <a:ext cx="278789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人手の限界</a:t>
            </a:r>
            <a:endParaRPr lang="en-US" sz="1950" dirty="0"/>
          </a:p>
        </p:txBody>
      </p:sp>
      <p:sp>
        <p:nvSpPr>
          <p:cNvPr id="12" name="Text 7"/>
          <p:cNvSpPr/>
          <p:nvPr/>
        </p:nvSpPr>
        <p:spPr>
          <a:xfrm>
            <a:off x="586744" y="5121885"/>
            <a:ext cx="803708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人手では追いつかない。膨大なログ、アラート、脅威情報を人間だけで処理するのは不可能</a:t>
            </a:r>
            <a:endParaRPr lang="en-US" sz="2000" dirty="0"/>
          </a:p>
        </p:txBody>
      </p:sp>
      <p:sp>
        <p:nvSpPr>
          <p:cNvPr id="13" name="Shape 8"/>
          <p:cNvSpPr/>
          <p:nvPr/>
        </p:nvSpPr>
        <p:spPr>
          <a:xfrm>
            <a:off x="388386" y="6359777"/>
            <a:ext cx="8491454" cy="1476256"/>
          </a:xfrm>
          <a:prstGeom prst="rect">
            <a:avLst/>
          </a:prstGeom>
          <a:solidFill>
            <a:srgbClr val="3F3F40"/>
          </a:solidFill>
          <a:ln w="7620">
            <a:solidFill>
              <a:srgbClr val="585859"/>
            </a:solidFill>
            <a:prstDash val="soli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4" name="Text 9"/>
          <p:cNvSpPr/>
          <p:nvPr/>
        </p:nvSpPr>
        <p:spPr>
          <a:xfrm>
            <a:off x="586744" y="6565756"/>
            <a:ext cx="278789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対抗手段としてのAI</a:t>
            </a:r>
            <a:endParaRPr lang="en-US" sz="1950" dirty="0"/>
          </a:p>
        </p:txBody>
      </p:sp>
      <p:sp>
        <p:nvSpPr>
          <p:cNvPr id="15" name="Text 10"/>
          <p:cNvSpPr/>
          <p:nvPr/>
        </p:nvSpPr>
        <p:spPr>
          <a:xfrm>
            <a:off x="586744" y="6994976"/>
            <a:ext cx="803708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企業もAIを使わないと対抗できない時代へ。AIと人間の協働が</a:t>
            </a: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、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これからのセキュリティの基本形</a:t>
            </a: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8070" y="514350"/>
            <a:ext cx="4676061" cy="584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行動分析と異常検知</a:t>
            </a:r>
            <a:endParaRPr lang="en-US" sz="3650" dirty="0"/>
          </a:p>
        </p:txBody>
      </p:sp>
      <p:sp>
        <p:nvSpPr>
          <p:cNvPr id="3" name="Text 1"/>
          <p:cNvSpPr/>
          <p:nvPr/>
        </p:nvSpPr>
        <p:spPr>
          <a:xfrm>
            <a:off x="748070" y="1566148"/>
            <a:ext cx="5057061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UEBA（User and Entity Behavior Analytics）</a:t>
            </a:r>
            <a:endParaRPr lang="en-US" sz="2000" dirty="0"/>
          </a:p>
        </p:txBody>
      </p:sp>
      <p:sp>
        <p:nvSpPr>
          <p:cNvPr id="4" name="Text 2"/>
          <p:cNvSpPr/>
          <p:nvPr/>
        </p:nvSpPr>
        <p:spPr>
          <a:xfrm>
            <a:off x="358140" y="2336719"/>
            <a:ext cx="6804660" cy="27323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ユーザーとエンティティの通常の行動パターンを学習</a:t>
            </a: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。</a:t>
            </a:r>
          </a:p>
          <a:p>
            <a:pPr marL="0" indent="0" algn="l">
              <a:lnSpc>
                <a:spcPts val="2350"/>
              </a:lnSpc>
              <a:buNone/>
            </a:pPr>
            <a:r>
              <a:rPr lang="en-US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普段と異なる行動を検知すると、アカウント乗っ取りや内部不正の可能性を</a:t>
            </a:r>
            <a:r>
              <a:rPr lang="ja-JP" alt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アラート</a:t>
            </a: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。</a:t>
            </a:r>
          </a:p>
          <a:p>
            <a:pPr marL="342900" indent="-342900">
              <a:lnSpc>
                <a:spcPts val="2350"/>
              </a:lnSpc>
              <a:buSzPct val="100000"/>
              <a:buChar char="•"/>
            </a:pPr>
            <a:r>
              <a:rPr lang="en-US" altLang="ja-JP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いつもと違う時間帯のログイン</a:t>
            </a:r>
            <a:endParaRPr lang="en-US" altLang="ja-JP" sz="2000" dirty="0">
              <a:solidFill>
                <a:srgbClr val="FFFFFF"/>
              </a:solidFill>
              <a:latin typeface="Noto Sans JP" pitchFamily="34" charset="0"/>
              <a:ea typeface="Noto Sans JP" pitchFamily="34" charset="-122"/>
              <a:cs typeface="Noto Sans JP" pitchFamily="34" charset="-120"/>
            </a:endParaRPr>
          </a:p>
          <a:p>
            <a:pPr marL="342900" indent="-342900">
              <a:lnSpc>
                <a:spcPts val="2350"/>
              </a:lnSpc>
              <a:buSzPct val="100000"/>
              <a:buFontTx/>
              <a:buChar char="•"/>
            </a:pPr>
            <a:r>
              <a:rPr lang="en-US" altLang="ja-JP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通常アクセスしないリソースへのアクセス</a:t>
            </a:r>
            <a:endParaRPr lang="en-US" altLang="ja-JP" sz="2000" dirty="0">
              <a:solidFill>
                <a:srgbClr val="FFFFFF"/>
              </a:solidFill>
              <a:latin typeface="Noto Sans JP" pitchFamily="34" charset="0"/>
              <a:ea typeface="Noto Sans JP" pitchFamily="34" charset="-122"/>
              <a:cs typeface="Noto Sans JP" pitchFamily="34" charset="-120"/>
            </a:endParaRPr>
          </a:p>
          <a:p>
            <a:pPr marL="342900" indent="-342900">
              <a:lnSpc>
                <a:spcPts val="2350"/>
              </a:lnSpc>
              <a:buSzPct val="100000"/>
              <a:buFontTx/>
              <a:buChar char="•"/>
            </a:pPr>
            <a:r>
              <a:rPr lang="en-US" altLang="ja-JP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大量のデータダウンロード</a:t>
            </a:r>
            <a:endParaRPr lang="en-US" altLang="ja-JP" sz="2000" dirty="0">
              <a:solidFill>
                <a:srgbClr val="FFFFFF"/>
              </a:solidFill>
              <a:latin typeface="Noto Sans JP" pitchFamily="34" charset="0"/>
              <a:ea typeface="Noto Sans JP" pitchFamily="34" charset="-122"/>
              <a:cs typeface="Noto Sans JP" pitchFamily="34" charset="-120"/>
            </a:endParaRPr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0944" y="1589603"/>
            <a:ext cx="6339007" cy="633900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241555"/>
            <a:ext cx="540198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EDR/CrowdStrike × AI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1805539" y="4357647"/>
            <a:ext cx="297608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エンドポイント防御の進化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1881052" y="4866164"/>
            <a:ext cx="11963060" cy="2161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EDR（Endpoint Detection and </a:t>
            </a:r>
            <a:r>
              <a:rPr lang="en-US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Response）にAIを組み合わせることで</a:t>
            </a: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、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en-US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各端末での脅威検知能力が飛躍的に向上</a:t>
            </a: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。</a:t>
            </a:r>
          </a:p>
          <a:p>
            <a:pPr>
              <a:lnSpc>
                <a:spcPts val="2500"/>
              </a:lnSpc>
            </a:pPr>
            <a:r>
              <a:rPr lang="en-US" altLang="ja-JP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CrowdStrikeなどの最新EDRソリューションは、AIを活用して未知のマルウェアも検知できる</a:t>
            </a:r>
            <a:r>
              <a:rPr lang="en-US" altLang="ja-JP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。</a:t>
            </a:r>
          </a:p>
          <a:p>
            <a:pPr>
              <a:lnSpc>
                <a:spcPts val="2500"/>
              </a:lnSpc>
            </a:pPr>
            <a:r>
              <a:rPr lang="en-US" altLang="ja-JP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従来のシグネチャベースの検知を超えた、振る舞い分析による防御が可能に</a:t>
            </a:r>
            <a:r>
              <a:rPr lang="en-US" altLang="ja-JP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。</a:t>
            </a:r>
            <a:endParaRPr lang="en-US" altLang="ja-JP" sz="20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40744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攻撃シナリオ予測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5975386" y="1061598"/>
            <a:ext cx="8019284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AIは過去の攻撃データを学習し、攻撃者の次の行動を予測できる。例えば、初期侵入が検知された場合、AIは「横展開」「権限昇格」「</a:t>
            </a:r>
            <a:r>
              <a:rPr lang="en-US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データ窃取」といった典型的な攻撃シーケンスを予測し、先回りして防御を強化</a:t>
            </a: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。</a:t>
            </a:r>
            <a:endParaRPr lang="en-US" sz="2000" dirty="0"/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9710" y="2988469"/>
            <a:ext cx="992267" cy="1190744"/>
          </a:xfrm>
          <a:prstGeom prst="rect">
            <a:avLst/>
          </a:prstGeom>
        </p:spPr>
      </p:pic>
      <p:sp>
        <p:nvSpPr>
          <p:cNvPr id="7" name="Text 1"/>
          <p:cNvSpPr/>
          <p:nvPr/>
        </p:nvSpPr>
        <p:spPr>
          <a:xfrm>
            <a:off x="7440335" y="3186827"/>
            <a:ext cx="321921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脅威インテリジェンスの収集</a:t>
            </a:r>
            <a:endParaRPr lang="en-US" sz="2000" dirty="0"/>
          </a:p>
        </p:txBody>
      </p:sp>
      <p:sp>
        <p:nvSpPr>
          <p:cNvPr id="8" name="Text 2"/>
          <p:cNvSpPr/>
          <p:nvPr/>
        </p:nvSpPr>
        <p:spPr>
          <a:xfrm>
            <a:off x="7440335" y="3616047"/>
            <a:ext cx="347150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世界中の攻撃情報を集約</a:t>
            </a:r>
            <a:endParaRPr lang="en-US" sz="2000" dirty="0"/>
          </a:p>
        </p:txBody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9710" y="4179213"/>
            <a:ext cx="992267" cy="1190744"/>
          </a:xfrm>
          <a:prstGeom prst="rect">
            <a:avLst/>
          </a:prstGeom>
        </p:spPr>
      </p:pic>
      <p:sp>
        <p:nvSpPr>
          <p:cNvPr id="10" name="Text 3"/>
          <p:cNvSpPr/>
          <p:nvPr/>
        </p:nvSpPr>
        <p:spPr>
          <a:xfrm>
            <a:off x="7440335" y="437757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パターン分析</a:t>
            </a:r>
            <a:endParaRPr lang="en-US" sz="2000" dirty="0"/>
          </a:p>
        </p:txBody>
      </p:sp>
      <p:sp>
        <p:nvSpPr>
          <p:cNvPr id="11" name="Text 4"/>
          <p:cNvSpPr/>
          <p:nvPr/>
        </p:nvSpPr>
        <p:spPr>
          <a:xfrm>
            <a:off x="7440335" y="4806791"/>
            <a:ext cx="347150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攻撃の傾向と手法を分析</a:t>
            </a:r>
            <a:endParaRPr lang="en-US" sz="2000" dirty="0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9710" y="5369957"/>
            <a:ext cx="992267" cy="1190744"/>
          </a:xfrm>
          <a:prstGeom prst="rect">
            <a:avLst/>
          </a:prstGeom>
        </p:spPr>
      </p:pic>
      <p:sp>
        <p:nvSpPr>
          <p:cNvPr id="13" name="Text 5"/>
          <p:cNvSpPr/>
          <p:nvPr/>
        </p:nvSpPr>
        <p:spPr>
          <a:xfrm>
            <a:off x="7440335" y="556831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シナリオ予測</a:t>
            </a:r>
            <a:endParaRPr lang="en-US" sz="2000" dirty="0"/>
          </a:p>
        </p:txBody>
      </p:sp>
      <p:sp>
        <p:nvSpPr>
          <p:cNvPr id="14" name="Text 6"/>
          <p:cNvSpPr/>
          <p:nvPr/>
        </p:nvSpPr>
        <p:spPr>
          <a:xfrm>
            <a:off x="7440335" y="5997535"/>
            <a:ext cx="347150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次に起こり得る攻撃を予測</a:t>
            </a:r>
            <a:endParaRPr lang="en-US" sz="2000" dirty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49710" y="6560701"/>
            <a:ext cx="992267" cy="1190744"/>
          </a:xfrm>
          <a:prstGeom prst="rect">
            <a:avLst/>
          </a:prstGeom>
        </p:spPr>
      </p:pic>
      <p:sp>
        <p:nvSpPr>
          <p:cNvPr id="16" name="Text 7"/>
          <p:cNvSpPr/>
          <p:nvPr/>
        </p:nvSpPr>
        <p:spPr>
          <a:xfrm>
            <a:off x="7440335" y="675905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先制防御</a:t>
            </a:r>
            <a:endParaRPr lang="en-US" sz="2000" dirty="0"/>
          </a:p>
        </p:txBody>
      </p:sp>
      <p:sp>
        <p:nvSpPr>
          <p:cNvPr id="17" name="Text 8"/>
          <p:cNvSpPr/>
          <p:nvPr/>
        </p:nvSpPr>
        <p:spPr>
          <a:xfrm>
            <a:off x="7440335" y="7188279"/>
            <a:ext cx="347150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攻撃前に対策を実施</a:t>
            </a:r>
            <a:endParaRPr lang="en-US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20171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フィッシング判定AI</a:t>
            </a:r>
            <a:endParaRPr lang="en-US" sz="39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790" y="5005109"/>
            <a:ext cx="4347567" cy="79379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92148" y="599725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メール分析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992148" y="6426477"/>
            <a:ext cx="395085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メールの送信者、件名、本文、リンク、添付ファイルを総合的に分析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1357" y="5005109"/>
            <a:ext cx="4347567" cy="79379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39715" y="599725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URL検査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5339715" y="6426477"/>
            <a:ext cx="395085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リンク先のURLを評価し、既知の悪意あるサイトや、正規サイトに偽装したドメインを検知</a:t>
            </a:r>
            <a:endParaRPr lang="en-US" sz="20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488924" y="5005109"/>
            <a:ext cx="4347567" cy="79379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687282" y="599725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自動ブロック</a:t>
            </a:r>
            <a:endParaRPr lang="en-US" sz="2000" dirty="0"/>
          </a:p>
        </p:txBody>
      </p:sp>
      <p:sp>
        <p:nvSpPr>
          <p:cNvPr id="11" name="Text 6"/>
          <p:cNvSpPr/>
          <p:nvPr/>
        </p:nvSpPr>
        <p:spPr>
          <a:xfrm>
            <a:off x="9687282" y="6426477"/>
            <a:ext cx="395085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高リスクと判定されたメールは自動的に隔離</a:t>
            </a:r>
            <a:endParaRPr lang="en-US" sz="2000" dirty="0"/>
          </a:p>
        </p:txBody>
      </p:sp>
      <p:pic>
        <p:nvPicPr>
          <p:cNvPr id="12" name="Image 0" descr="preencoded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27163" y="27637"/>
            <a:ext cx="4103237" cy="410323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1281</TotalTime>
  <Words>350</Words>
  <Application>Microsoft Office PowerPoint</Application>
  <PresentationFormat>ユーザー設定</PresentationFormat>
  <Paragraphs>112</Paragraphs>
  <Slides>14</Slides>
  <Notes>14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14</vt:i4>
      </vt:variant>
    </vt:vector>
  </HeadingPairs>
  <TitlesOfParts>
    <vt:vector size="20" baseType="lpstr">
      <vt:lpstr>Noto Sans JP Bold</vt:lpstr>
      <vt:lpstr>Noto Sans JP</vt:lpstr>
      <vt:lpstr>游ゴシック</vt:lpstr>
      <vt:lpstr>Calibri</vt:lpstr>
      <vt:lpstr>Arial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subject/>
  <dc:creator/>
  <cp:lastModifiedBy>牧野　功（ベース）</cp:lastModifiedBy>
  <cp:revision>17</cp:revision>
  <cp:lastPrinted>2025-12-10T20:10:16Z</cp:lastPrinted>
  <dcterms:created xsi:type="dcterms:W3CDTF">2025-12-09T23:09:54Z</dcterms:created>
  <dcterms:modified xsi:type="dcterms:W3CDTF">2025-12-15T17:55:07Z</dcterms:modified>
</cp:coreProperties>
</file>